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01" r:id="rId2"/>
    <p:sldId id="334" r:id="rId3"/>
    <p:sldId id="315" r:id="rId4"/>
    <p:sldId id="316" r:id="rId5"/>
    <p:sldId id="296" r:id="rId6"/>
    <p:sldId id="333" r:id="rId7"/>
    <p:sldId id="317" r:id="rId8"/>
    <p:sldId id="318" r:id="rId9"/>
    <p:sldId id="327" r:id="rId10"/>
    <p:sldId id="328" r:id="rId11"/>
    <p:sldId id="329" r:id="rId12"/>
    <p:sldId id="331" r:id="rId13"/>
    <p:sldId id="330" r:id="rId14"/>
    <p:sldId id="33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3F6C6"/>
    <a:srgbClr val="5EA95E"/>
    <a:srgbClr val="59A258"/>
    <a:srgbClr val="EF88A4"/>
    <a:srgbClr val="6D6C53"/>
    <a:srgbClr val="14ADFA"/>
    <a:srgbClr val="106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4" autoAdjust="0"/>
    <p:restoredTop sz="94660"/>
  </p:normalViewPr>
  <p:slideViewPr>
    <p:cSldViewPr snapToGrid="0">
      <p:cViewPr varScale="1">
        <p:scale>
          <a:sx n="68" d="100"/>
          <a:sy n="68" d="100"/>
        </p:scale>
        <p:origin x="9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BDCDCA-8912-44BC-B344-E8905BB09008}" type="doc">
      <dgm:prSet loTypeId="urn:microsoft.com/office/officeart/2005/8/layout/hierarchy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793DF1-6373-4C3F-9F7D-DBBE8B5295F5}">
      <dgm:prSet phldrT="[Text]"/>
      <dgm:spPr/>
      <dgm:t>
        <a:bodyPr/>
        <a:lstStyle/>
        <a:p>
          <a:r>
            <a:rPr lang="en-US" b="0" i="0" u="none" dirty="0" smtClean="0"/>
            <a:t>Two phases</a:t>
          </a:r>
          <a:endParaRPr lang="en-US" dirty="0"/>
        </a:p>
      </dgm:t>
    </dgm:pt>
    <dgm:pt modelId="{D24DFD07-9822-475B-83E1-E9FD264046FC}" type="parTrans" cxnId="{B50B2076-5DAD-47FE-80B2-B6BEC221276D}">
      <dgm:prSet/>
      <dgm:spPr/>
      <dgm:t>
        <a:bodyPr/>
        <a:lstStyle/>
        <a:p>
          <a:endParaRPr lang="en-US"/>
        </a:p>
      </dgm:t>
    </dgm:pt>
    <dgm:pt modelId="{D55A3DCE-6991-4D25-928D-BECD3FC7B5B1}" type="sibTrans" cxnId="{B50B2076-5DAD-47FE-80B2-B6BEC221276D}">
      <dgm:prSet/>
      <dgm:spPr/>
      <dgm:t>
        <a:bodyPr/>
        <a:lstStyle/>
        <a:p>
          <a:endParaRPr lang="en-US"/>
        </a:p>
      </dgm:t>
    </dgm:pt>
    <dgm:pt modelId="{4283BE2D-0252-4766-A44E-A346F788147A}">
      <dgm:prSet phldrT="[Text]"/>
      <dgm:spPr/>
      <dgm:t>
        <a:bodyPr/>
        <a:lstStyle/>
        <a:p>
          <a:r>
            <a:rPr lang="en-US" b="0" i="0" u="none" dirty="0" smtClean="0"/>
            <a:t>Exploration phase</a:t>
          </a:r>
          <a:endParaRPr lang="en-US" dirty="0"/>
        </a:p>
      </dgm:t>
    </dgm:pt>
    <dgm:pt modelId="{536E2076-9E85-42F2-8F7F-9AEDB02B6B07}" type="parTrans" cxnId="{BAE4B42F-2AD1-4444-B104-2052908745EC}">
      <dgm:prSet/>
      <dgm:spPr/>
      <dgm:t>
        <a:bodyPr/>
        <a:lstStyle/>
        <a:p>
          <a:endParaRPr lang="en-US"/>
        </a:p>
      </dgm:t>
    </dgm:pt>
    <dgm:pt modelId="{E61C3387-1690-4777-AAA2-F75805F8AAC0}" type="sibTrans" cxnId="{BAE4B42F-2AD1-4444-B104-2052908745EC}">
      <dgm:prSet/>
      <dgm:spPr/>
      <dgm:t>
        <a:bodyPr/>
        <a:lstStyle/>
        <a:p>
          <a:endParaRPr lang="en-US"/>
        </a:p>
      </dgm:t>
    </dgm:pt>
    <dgm:pt modelId="{6E58E9D7-BB66-488D-BD46-BEDACA407882}">
      <dgm:prSet phldrT="[Text]"/>
      <dgm:spPr/>
      <dgm:t>
        <a:bodyPr/>
        <a:lstStyle/>
        <a:p>
          <a:r>
            <a:rPr lang="en-US" b="0" i="0" u="none" dirty="0" smtClean="0"/>
            <a:t>Exploitation phase</a:t>
          </a:r>
          <a:endParaRPr lang="en-US" dirty="0"/>
        </a:p>
      </dgm:t>
    </dgm:pt>
    <dgm:pt modelId="{0769A7EF-8F59-455B-967B-D992774C7C4D}" type="parTrans" cxnId="{58D6FB5D-C62F-457A-BFB0-146A799EA82A}">
      <dgm:prSet/>
      <dgm:spPr/>
      <dgm:t>
        <a:bodyPr/>
        <a:lstStyle/>
        <a:p>
          <a:endParaRPr lang="en-US"/>
        </a:p>
      </dgm:t>
    </dgm:pt>
    <dgm:pt modelId="{5072F559-29DF-4AC0-B6EE-B113680ABC6F}" type="sibTrans" cxnId="{58D6FB5D-C62F-457A-BFB0-146A799EA82A}">
      <dgm:prSet/>
      <dgm:spPr/>
      <dgm:t>
        <a:bodyPr/>
        <a:lstStyle/>
        <a:p>
          <a:endParaRPr lang="en-US"/>
        </a:p>
      </dgm:t>
    </dgm:pt>
    <dgm:pt modelId="{384615E0-7735-42A1-B657-E6C4D8E83870}" type="pres">
      <dgm:prSet presAssocID="{39BDCDCA-8912-44BC-B344-E8905BB0900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7FF8B6-3F8B-4E6C-8830-0AE24CDB1262}" type="pres">
      <dgm:prSet presAssocID="{98793DF1-6373-4C3F-9F7D-DBBE8B5295F5}" presName="root" presStyleCnt="0"/>
      <dgm:spPr/>
    </dgm:pt>
    <dgm:pt modelId="{6142F5EC-F473-4942-BFA0-0F1DE3A373DC}" type="pres">
      <dgm:prSet presAssocID="{98793DF1-6373-4C3F-9F7D-DBBE8B5295F5}" presName="rootComposite" presStyleCnt="0"/>
      <dgm:spPr/>
    </dgm:pt>
    <dgm:pt modelId="{1B39C22B-4312-4C28-9957-A92A1C741837}" type="pres">
      <dgm:prSet presAssocID="{98793DF1-6373-4C3F-9F7D-DBBE8B5295F5}" presName="rootText" presStyleLbl="node1" presStyleIdx="0" presStyleCnt="1"/>
      <dgm:spPr/>
      <dgm:t>
        <a:bodyPr/>
        <a:lstStyle/>
        <a:p>
          <a:endParaRPr lang="en-US"/>
        </a:p>
      </dgm:t>
    </dgm:pt>
    <dgm:pt modelId="{DC5CA449-6D0C-440A-8134-8B2285A45D7B}" type="pres">
      <dgm:prSet presAssocID="{98793DF1-6373-4C3F-9F7D-DBBE8B5295F5}" presName="rootConnector" presStyleLbl="node1" presStyleIdx="0" presStyleCnt="1"/>
      <dgm:spPr/>
      <dgm:t>
        <a:bodyPr/>
        <a:lstStyle/>
        <a:p>
          <a:endParaRPr lang="en-US"/>
        </a:p>
      </dgm:t>
    </dgm:pt>
    <dgm:pt modelId="{688F27FE-BBC3-46D7-BF1B-1CF8CAD6155C}" type="pres">
      <dgm:prSet presAssocID="{98793DF1-6373-4C3F-9F7D-DBBE8B5295F5}" presName="childShape" presStyleCnt="0"/>
      <dgm:spPr/>
    </dgm:pt>
    <dgm:pt modelId="{9DAE345A-7F87-4D74-A6BF-932621C6A78B}" type="pres">
      <dgm:prSet presAssocID="{536E2076-9E85-42F2-8F7F-9AEDB02B6B07}" presName="Name13" presStyleLbl="parChTrans1D2" presStyleIdx="0" presStyleCnt="2"/>
      <dgm:spPr/>
      <dgm:t>
        <a:bodyPr/>
        <a:lstStyle/>
        <a:p>
          <a:endParaRPr lang="en-US"/>
        </a:p>
      </dgm:t>
    </dgm:pt>
    <dgm:pt modelId="{C7E223B7-23F1-41A9-A839-0BF4385B9249}" type="pres">
      <dgm:prSet presAssocID="{4283BE2D-0252-4766-A44E-A346F788147A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FB4353-DD3A-4681-B950-6E4D11B09CC7}" type="pres">
      <dgm:prSet presAssocID="{0769A7EF-8F59-455B-967B-D992774C7C4D}" presName="Name13" presStyleLbl="parChTrans1D2" presStyleIdx="1" presStyleCnt="2"/>
      <dgm:spPr/>
      <dgm:t>
        <a:bodyPr/>
        <a:lstStyle/>
        <a:p>
          <a:endParaRPr lang="en-US"/>
        </a:p>
      </dgm:t>
    </dgm:pt>
    <dgm:pt modelId="{52941A75-FF7A-4D8F-BBB4-31715A2E7FCA}" type="pres">
      <dgm:prSet presAssocID="{6E58E9D7-BB66-488D-BD46-BEDACA407882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D6FB5D-C62F-457A-BFB0-146A799EA82A}" srcId="{98793DF1-6373-4C3F-9F7D-DBBE8B5295F5}" destId="{6E58E9D7-BB66-488D-BD46-BEDACA407882}" srcOrd="1" destOrd="0" parTransId="{0769A7EF-8F59-455B-967B-D992774C7C4D}" sibTransId="{5072F559-29DF-4AC0-B6EE-B113680ABC6F}"/>
    <dgm:cxn modelId="{00347344-5B97-497A-A201-B435FBEEB298}" type="presOf" srcId="{98793DF1-6373-4C3F-9F7D-DBBE8B5295F5}" destId="{1B39C22B-4312-4C28-9957-A92A1C741837}" srcOrd="0" destOrd="0" presId="urn:microsoft.com/office/officeart/2005/8/layout/hierarchy3"/>
    <dgm:cxn modelId="{26DFA9E8-ABBF-4365-8F64-CBBEEA10FE98}" type="presOf" srcId="{4283BE2D-0252-4766-A44E-A346F788147A}" destId="{C7E223B7-23F1-41A9-A839-0BF4385B9249}" srcOrd="0" destOrd="0" presId="urn:microsoft.com/office/officeart/2005/8/layout/hierarchy3"/>
    <dgm:cxn modelId="{BAE6D43B-7621-4159-856A-3720430D183E}" type="presOf" srcId="{98793DF1-6373-4C3F-9F7D-DBBE8B5295F5}" destId="{DC5CA449-6D0C-440A-8134-8B2285A45D7B}" srcOrd="1" destOrd="0" presId="urn:microsoft.com/office/officeart/2005/8/layout/hierarchy3"/>
    <dgm:cxn modelId="{BAE4B42F-2AD1-4444-B104-2052908745EC}" srcId="{98793DF1-6373-4C3F-9F7D-DBBE8B5295F5}" destId="{4283BE2D-0252-4766-A44E-A346F788147A}" srcOrd="0" destOrd="0" parTransId="{536E2076-9E85-42F2-8F7F-9AEDB02B6B07}" sibTransId="{E61C3387-1690-4777-AAA2-F75805F8AAC0}"/>
    <dgm:cxn modelId="{17497F75-F0E1-409F-B914-F931CB739F59}" type="presOf" srcId="{536E2076-9E85-42F2-8F7F-9AEDB02B6B07}" destId="{9DAE345A-7F87-4D74-A6BF-932621C6A78B}" srcOrd="0" destOrd="0" presId="urn:microsoft.com/office/officeart/2005/8/layout/hierarchy3"/>
    <dgm:cxn modelId="{D5B8ED82-F811-458A-B10F-731D9DFAFD3C}" type="presOf" srcId="{6E58E9D7-BB66-488D-BD46-BEDACA407882}" destId="{52941A75-FF7A-4D8F-BBB4-31715A2E7FCA}" srcOrd="0" destOrd="0" presId="urn:microsoft.com/office/officeart/2005/8/layout/hierarchy3"/>
    <dgm:cxn modelId="{BB47AA70-C429-4E3F-97E5-F201AD20223A}" type="presOf" srcId="{39BDCDCA-8912-44BC-B344-E8905BB09008}" destId="{384615E0-7735-42A1-B657-E6C4D8E83870}" srcOrd="0" destOrd="0" presId="urn:microsoft.com/office/officeart/2005/8/layout/hierarchy3"/>
    <dgm:cxn modelId="{8FA9E98F-C028-4539-8D53-7BB4331FEFF8}" type="presOf" srcId="{0769A7EF-8F59-455B-967B-D992774C7C4D}" destId="{B8FB4353-DD3A-4681-B950-6E4D11B09CC7}" srcOrd="0" destOrd="0" presId="urn:microsoft.com/office/officeart/2005/8/layout/hierarchy3"/>
    <dgm:cxn modelId="{B50B2076-5DAD-47FE-80B2-B6BEC221276D}" srcId="{39BDCDCA-8912-44BC-B344-E8905BB09008}" destId="{98793DF1-6373-4C3F-9F7D-DBBE8B5295F5}" srcOrd="0" destOrd="0" parTransId="{D24DFD07-9822-475B-83E1-E9FD264046FC}" sibTransId="{D55A3DCE-6991-4D25-928D-BECD3FC7B5B1}"/>
    <dgm:cxn modelId="{4B25461B-B297-4C41-BD4B-7E6875438C98}" type="presParOf" srcId="{384615E0-7735-42A1-B657-E6C4D8E83870}" destId="{3F7FF8B6-3F8B-4E6C-8830-0AE24CDB1262}" srcOrd="0" destOrd="0" presId="urn:microsoft.com/office/officeart/2005/8/layout/hierarchy3"/>
    <dgm:cxn modelId="{A84C350C-C03A-4934-80E9-536E9065594A}" type="presParOf" srcId="{3F7FF8B6-3F8B-4E6C-8830-0AE24CDB1262}" destId="{6142F5EC-F473-4942-BFA0-0F1DE3A373DC}" srcOrd="0" destOrd="0" presId="urn:microsoft.com/office/officeart/2005/8/layout/hierarchy3"/>
    <dgm:cxn modelId="{24C3764F-6DDE-48CD-B579-4689AE2AE849}" type="presParOf" srcId="{6142F5EC-F473-4942-BFA0-0F1DE3A373DC}" destId="{1B39C22B-4312-4C28-9957-A92A1C741837}" srcOrd="0" destOrd="0" presId="urn:microsoft.com/office/officeart/2005/8/layout/hierarchy3"/>
    <dgm:cxn modelId="{50124791-CB0C-4838-9BE1-7E4B0788547D}" type="presParOf" srcId="{6142F5EC-F473-4942-BFA0-0F1DE3A373DC}" destId="{DC5CA449-6D0C-440A-8134-8B2285A45D7B}" srcOrd="1" destOrd="0" presId="urn:microsoft.com/office/officeart/2005/8/layout/hierarchy3"/>
    <dgm:cxn modelId="{6C377653-2615-4E57-A6DD-6BBCABD2A475}" type="presParOf" srcId="{3F7FF8B6-3F8B-4E6C-8830-0AE24CDB1262}" destId="{688F27FE-BBC3-46D7-BF1B-1CF8CAD6155C}" srcOrd="1" destOrd="0" presId="urn:microsoft.com/office/officeart/2005/8/layout/hierarchy3"/>
    <dgm:cxn modelId="{985F9203-EB0F-4363-8383-D11A0518DF5E}" type="presParOf" srcId="{688F27FE-BBC3-46D7-BF1B-1CF8CAD6155C}" destId="{9DAE345A-7F87-4D74-A6BF-932621C6A78B}" srcOrd="0" destOrd="0" presId="urn:microsoft.com/office/officeart/2005/8/layout/hierarchy3"/>
    <dgm:cxn modelId="{D57BD4F4-10C9-48A8-85E3-B7C1E4AAC949}" type="presParOf" srcId="{688F27FE-BBC3-46D7-BF1B-1CF8CAD6155C}" destId="{C7E223B7-23F1-41A9-A839-0BF4385B9249}" srcOrd="1" destOrd="0" presId="urn:microsoft.com/office/officeart/2005/8/layout/hierarchy3"/>
    <dgm:cxn modelId="{5207030D-CDD8-4518-85C3-EF92B1F1E20A}" type="presParOf" srcId="{688F27FE-BBC3-46D7-BF1B-1CF8CAD6155C}" destId="{B8FB4353-DD3A-4681-B950-6E4D11B09CC7}" srcOrd="2" destOrd="0" presId="urn:microsoft.com/office/officeart/2005/8/layout/hierarchy3"/>
    <dgm:cxn modelId="{0CB691EF-F8A6-46F8-800E-70FC58643935}" type="presParOf" srcId="{688F27FE-BBC3-46D7-BF1B-1CF8CAD6155C}" destId="{52941A75-FF7A-4D8F-BBB4-31715A2E7FCA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55CBB9-D7D3-4F6D-8C19-3D2342A87836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722240-84A9-4010-A01B-E5287200BA04}">
      <dgm:prSet/>
      <dgm:spPr/>
      <dgm:t>
        <a:bodyPr/>
        <a:lstStyle/>
        <a:p>
          <a:pPr rtl="0"/>
          <a:r>
            <a:rPr lang="en-SG" dirty="0" smtClean="0"/>
            <a:t>Exploration</a:t>
          </a:r>
          <a:endParaRPr lang="en-SG" dirty="0"/>
        </a:p>
      </dgm:t>
    </dgm:pt>
    <dgm:pt modelId="{7BE2BCF8-1FD3-4254-8726-999BFEC10178}" type="parTrans" cxnId="{4E95E261-999A-40AF-B89F-907CC3539B45}">
      <dgm:prSet/>
      <dgm:spPr/>
      <dgm:t>
        <a:bodyPr/>
        <a:lstStyle/>
        <a:p>
          <a:endParaRPr lang="en-US"/>
        </a:p>
      </dgm:t>
    </dgm:pt>
    <dgm:pt modelId="{D158A640-7EED-4BCE-9A9F-5DE536A7E41B}" type="sibTrans" cxnId="{4E95E261-999A-40AF-B89F-907CC3539B45}">
      <dgm:prSet/>
      <dgm:spPr/>
      <dgm:t>
        <a:bodyPr/>
        <a:lstStyle/>
        <a:p>
          <a:endParaRPr lang="en-US"/>
        </a:p>
      </dgm:t>
    </dgm:pt>
    <dgm:pt modelId="{02A8E1A6-693A-42C1-95FD-23E802DE28FF}">
      <dgm:prSet/>
      <dgm:spPr/>
      <dgm:t>
        <a:bodyPr/>
        <a:lstStyle/>
        <a:p>
          <a:pPr rtl="0"/>
          <a:r>
            <a:rPr lang="en-SG" dirty="0" smtClean="0"/>
            <a:t>Exploitation</a:t>
          </a:r>
          <a:endParaRPr lang="en-SG" dirty="0"/>
        </a:p>
      </dgm:t>
    </dgm:pt>
    <dgm:pt modelId="{06E6412A-38C8-42BB-837B-1244422715EA}" type="parTrans" cxnId="{198A0788-1FD0-48D0-B6E7-A02582A76450}">
      <dgm:prSet/>
      <dgm:spPr/>
      <dgm:t>
        <a:bodyPr/>
        <a:lstStyle/>
        <a:p>
          <a:endParaRPr lang="en-US"/>
        </a:p>
      </dgm:t>
    </dgm:pt>
    <dgm:pt modelId="{96BE12D9-F194-4427-AE81-B6A5C4DBC295}" type="sibTrans" cxnId="{198A0788-1FD0-48D0-B6E7-A02582A76450}">
      <dgm:prSet/>
      <dgm:spPr/>
      <dgm:t>
        <a:bodyPr/>
        <a:lstStyle/>
        <a:p>
          <a:endParaRPr lang="en-US"/>
        </a:p>
      </dgm:t>
    </dgm:pt>
    <dgm:pt modelId="{392D7639-9100-4F2C-86B0-027C1452E3FD}">
      <dgm:prSet/>
      <dgm:spPr/>
      <dgm:t>
        <a:bodyPr/>
        <a:lstStyle/>
        <a:p>
          <a:pPr rtl="0"/>
          <a:r>
            <a:rPr lang="en-SG" smtClean="0"/>
            <a:t>Movement toward the ocean current</a:t>
          </a:r>
          <a:endParaRPr lang="en-SG" dirty="0"/>
        </a:p>
      </dgm:t>
    </dgm:pt>
    <dgm:pt modelId="{217D3F4F-BD4E-4ABD-9ECE-2F8770C3CC81}" type="parTrans" cxnId="{EB45CFC8-DC0A-4928-98BE-06382EC132FB}">
      <dgm:prSet/>
      <dgm:spPr/>
      <dgm:t>
        <a:bodyPr/>
        <a:lstStyle/>
        <a:p>
          <a:endParaRPr lang="en-US"/>
        </a:p>
      </dgm:t>
    </dgm:pt>
    <dgm:pt modelId="{ED6A2091-B167-4E07-A708-9AF0310C0773}" type="sibTrans" cxnId="{EB45CFC8-DC0A-4928-98BE-06382EC132FB}">
      <dgm:prSet/>
      <dgm:spPr/>
      <dgm:t>
        <a:bodyPr/>
        <a:lstStyle/>
        <a:p>
          <a:endParaRPr lang="en-US"/>
        </a:p>
      </dgm:t>
    </dgm:pt>
    <dgm:pt modelId="{3FA32A64-9A61-48FA-B22F-BFF4DBAC1934}">
      <dgm:prSet/>
      <dgm:spPr/>
      <dgm:t>
        <a:bodyPr/>
        <a:lstStyle/>
        <a:p>
          <a:pPr rtl="0"/>
          <a:r>
            <a:rPr lang="en-US" dirty="0" smtClean="0"/>
            <a:t>Switch</a:t>
          </a:r>
          <a:endParaRPr lang="en-SG" dirty="0"/>
        </a:p>
      </dgm:t>
    </dgm:pt>
    <dgm:pt modelId="{1D076420-37F0-41C6-ABFB-5FF67FADE830}" type="parTrans" cxnId="{62409F35-F67F-4BFA-8188-83B8D4EAF7D3}">
      <dgm:prSet/>
      <dgm:spPr/>
      <dgm:t>
        <a:bodyPr/>
        <a:lstStyle/>
        <a:p>
          <a:endParaRPr lang="en-US"/>
        </a:p>
      </dgm:t>
    </dgm:pt>
    <dgm:pt modelId="{95985F65-8894-4B50-A1B1-901823415880}" type="sibTrans" cxnId="{62409F35-F67F-4BFA-8188-83B8D4EAF7D3}">
      <dgm:prSet/>
      <dgm:spPr/>
      <dgm:t>
        <a:bodyPr/>
        <a:lstStyle/>
        <a:p>
          <a:endParaRPr lang="en-US"/>
        </a:p>
      </dgm:t>
    </dgm:pt>
    <dgm:pt modelId="{EFEF2A8E-72D3-4EC8-A283-591D753ADFA0}">
      <dgm:prSet/>
      <dgm:spPr/>
      <dgm:t>
        <a:bodyPr/>
        <a:lstStyle/>
        <a:p>
          <a:pPr rtl="0"/>
          <a:r>
            <a:rPr lang="en-US" dirty="0" smtClean="0"/>
            <a:t>Movements within a jellyfish swarm</a:t>
          </a:r>
          <a:endParaRPr lang="en-SG" dirty="0"/>
        </a:p>
      </dgm:t>
    </dgm:pt>
    <dgm:pt modelId="{3EB5AA7A-70C3-48AD-9139-C0C9ED15140B}" type="parTrans" cxnId="{AE379E01-4869-4111-9489-0242405FCFF9}">
      <dgm:prSet/>
      <dgm:spPr/>
      <dgm:t>
        <a:bodyPr/>
        <a:lstStyle/>
        <a:p>
          <a:endParaRPr lang="en-US"/>
        </a:p>
      </dgm:t>
    </dgm:pt>
    <dgm:pt modelId="{1A5C7087-E00E-44C5-BB0E-43A3D57EE7DB}" type="sibTrans" cxnId="{AE379E01-4869-4111-9489-0242405FCFF9}">
      <dgm:prSet/>
      <dgm:spPr/>
      <dgm:t>
        <a:bodyPr/>
        <a:lstStyle/>
        <a:p>
          <a:endParaRPr lang="en-US"/>
        </a:p>
      </dgm:t>
    </dgm:pt>
    <dgm:pt modelId="{AB3C9B49-F361-4DB2-A6F0-3B0D7110D4A9}">
      <dgm:prSet/>
      <dgm:spPr/>
      <dgm:t>
        <a:bodyPr/>
        <a:lstStyle/>
        <a:p>
          <a:pPr rtl="0"/>
          <a:r>
            <a:rPr lang="en-US" smtClean="0"/>
            <a:t>Time </a:t>
          </a:r>
          <a:r>
            <a:rPr lang="en-US" dirty="0" smtClean="0"/>
            <a:t>control mechanism</a:t>
          </a:r>
          <a:endParaRPr lang="en-SG" dirty="0"/>
        </a:p>
      </dgm:t>
    </dgm:pt>
    <dgm:pt modelId="{45E1173E-6038-4EB4-B416-6DC363FF1BFF}" type="parTrans" cxnId="{5431EE85-2430-4848-B551-7458C84BB135}">
      <dgm:prSet/>
      <dgm:spPr/>
      <dgm:t>
        <a:bodyPr/>
        <a:lstStyle/>
        <a:p>
          <a:endParaRPr lang="en-US"/>
        </a:p>
      </dgm:t>
    </dgm:pt>
    <dgm:pt modelId="{E4D3F87B-CC28-4F73-9848-2F9B40206DCD}" type="sibTrans" cxnId="{5431EE85-2430-4848-B551-7458C84BB135}">
      <dgm:prSet/>
      <dgm:spPr/>
      <dgm:t>
        <a:bodyPr/>
        <a:lstStyle/>
        <a:p>
          <a:endParaRPr lang="en-US"/>
        </a:p>
      </dgm:t>
    </dgm:pt>
    <dgm:pt modelId="{0FA3DAA9-3D14-45D8-A12A-665FBB16CBA0}" type="pres">
      <dgm:prSet presAssocID="{D555CBB9-D7D3-4F6D-8C19-3D2342A87836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2BCC6B5-8011-472E-B3DE-AA00F639146D}" type="pres">
      <dgm:prSet presAssocID="{6C722240-84A9-4010-A01B-E5287200BA04}" presName="horFlow" presStyleCnt="0"/>
      <dgm:spPr/>
    </dgm:pt>
    <dgm:pt modelId="{AB4BB7F7-8D6C-4CCA-8503-B4F18F0246CC}" type="pres">
      <dgm:prSet presAssocID="{6C722240-84A9-4010-A01B-E5287200BA04}" presName="bigChev" presStyleLbl="node1" presStyleIdx="0" presStyleCnt="3"/>
      <dgm:spPr/>
      <dgm:t>
        <a:bodyPr/>
        <a:lstStyle/>
        <a:p>
          <a:endParaRPr lang="en-US"/>
        </a:p>
      </dgm:t>
    </dgm:pt>
    <dgm:pt modelId="{173A78D6-9465-4FAE-9AC8-A151C5BCE546}" type="pres">
      <dgm:prSet presAssocID="{217D3F4F-BD4E-4ABD-9ECE-2F8770C3CC81}" presName="parTrans" presStyleCnt="0"/>
      <dgm:spPr/>
    </dgm:pt>
    <dgm:pt modelId="{A24BBA15-4A93-46F9-9D30-310A6FF5A2EE}" type="pres">
      <dgm:prSet presAssocID="{392D7639-9100-4F2C-86B0-027C1452E3FD}" presName="node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9F264B-D83F-4973-807A-61C561812DF9}" type="pres">
      <dgm:prSet presAssocID="{6C722240-84A9-4010-A01B-E5287200BA04}" presName="vSp" presStyleCnt="0"/>
      <dgm:spPr/>
    </dgm:pt>
    <dgm:pt modelId="{067D319C-36DF-4CDB-B180-2D12BD2F8512}" type="pres">
      <dgm:prSet presAssocID="{02A8E1A6-693A-42C1-95FD-23E802DE28FF}" presName="horFlow" presStyleCnt="0"/>
      <dgm:spPr/>
    </dgm:pt>
    <dgm:pt modelId="{F9A3CC8C-B46B-42B7-81F3-0827C805D5DA}" type="pres">
      <dgm:prSet presAssocID="{02A8E1A6-693A-42C1-95FD-23E802DE28FF}" presName="bigChev" presStyleLbl="node1" presStyleIdx="1" presStyleCnt="3"/>
      <dgm:spPr/>
      <dgm:t>
        <a:bodyPr/>
        <a:lstStyle/>
        <a:p>
          <a:endParaRPr lang="en-US"/>
        </a:p>
      </dgm:t>
    </dgm:pt>
    <dgm:pt modelId="{1D1A8ADC-4E59-403B-9028-B73ECB34409F}" type="pres">
      <dgm:prSet presAssocID="{3EB5AA7A-70C3-48AD-9139-C0C9ED15140B}" presName="parTrans" presStyleCnt="0"/>
      <dgm:spPr/>
    </dgm:pt>
    <dgm:pt modelId="{F9674DFA-B579-4DE6-88E0-EF96253DBE43}" type="pres">
      <dgm:prSet presAssocID="{EFEF2A8E-72D3-4EC8-A283-591D753ADFA0}" presName="node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8B5237-4FF1-4F95-A490-FFF82248DAB3}" type="pres">
      <dgm:prSet presAssocID="{02A8E1A6-693A-42C1-95FD-23E802DE28FF}" presName="vSp" presStyleCnt="0"/>
      <dgm:spPr/>
    </dgm:pt>
    <dgm:pt modelId="{C9394AD3-B772-4518-A749-BD00EE0C20F8}" type="pres">
      <dgm:prSet presAssocID="{3FA32A64-9A61-48FA-B22F-BFF4DBAC1934}" presName="horFlow" presStyleCnt="0"/>
      <dgm:spPr/>
    </dgm:pt>
    <dgm:pt modelId="{833D1511-375D-42E3-9770-BD101E9A877C}" type="pres">
      <dgm:prSet presAssocID="{3FA32A64-9A61-48FA-B22F-BFF4DBAC1934}" presName="bigChev" presStyleLbl="node1" presStyleIdx="2" presStyleCnt="3"/>
      <dgm:spPr/>
      <dgm:t>
        <a:bodyPr/>
        <a:lstStyle/>
        <a:p>
          <a:endParaRPr lang="en-US"/>
        </a:p>
      </dgm:t>
    </dgm:pt>
    <dgm:pt modelId="{DD2EE73F-E9C7-4A95-A590-F174E4D648EA}" type="pres">
      <dgm:prSet presAssocID="{45E1173E-6038-4EB4-B416-6DC363FF1BFF}" presName="parTrans" presStyleCnt="0"/>
      <dgm:spPr/>
    </dgm:pt>
    <dgm:pt modelId="{7968FF7C-B889-4521-9C6A-AD8C55609B9C}" type="pres">
      <dgm:prSet presAssocID="{AB3C9B49-F361-4DB2-A6F0-3B0D7110D4A9}" presName="node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8A0788-1FD0-48D0-B6E7-A02582A76450}" srcId="{D555CBB9-D7D3-4F6D-8C19-3D2342A87836}" destId="{02A8E1A6-693A-42C1-95FD-23E802DE28FF}" srcOrd="1" destOrd="0" parTransId="{06E6412A-38C8-42BB-837B-1244422715EA}" sibTransId="{96BE12D9-F194-4427-AE81-B6A5C4DBC295}"/>
    <dgm:cxn modelId="{078EB921-9487-45D6-8DF7-C6D923E0A267}" type="presOf" srcId="{3FA32A64-9A61-48FA-B22F-BFF4DBAC1934}" destId="{833D1511-375D-42E3-9770-BD101E9A877C}" srcOrd="0" destOrd="0" presId="urn:microsoft.com/office/officeart/2005/8/layout/lProcess3"/>
    <dgm:cxn modelId="{4E95E261-999A-40AF-B89F-907CC3539B45}" srcId="{D555CBB9-D7D3-4F6D-8C19-3D2342A87836}" destId="{6C722240-84A9-4010-A01B-E5287200BA04}" srcOrd="0" destOrd="0" parTransId="{7BE2BCF8-1FD3-4254-8726-999BFEC10178}" sibTransId="{D158A640-7EED-4BCE-9A9F-5DE536A7E41B}"/>
    <dgm:cxn modelId="{4845AFB6-5036-4993-8935-9979EC40A822}" type="presOf" srcId="{392D7639-9100-4F2C-86B0-027C1452E3FD}" destId="{A24BBA15-4A93-46F9-9D30-310A6FF5A2EE}" srcOrd="0" destOrd="0" presId="urn:microsoft.com/office/officeart/2005/8/layout/lProcess3"/>
    <dgm:cxn modelId="{E695609A-7125-4D2C-95DC-0BB3B5562A86}" type="presOf" srcId="{AB3C9B49-F361-4DB2-A6F0-3B0D7110D4A9}" destId="{7968FF7C-B889-4521-9C6A-AD8C55609B9C}" srcOrd="0" destOrd="0" presId="urn:microsoft.com/office/officeart/2005/8/layout/lProcess3"/>
    <dgm:cxn modelId="{194C455B-CD1E-4909-B819-658E5A402722}" type="presOf" srcId="{6C722240-84A9-4010-A01B-E5287200BA04}" destId="{AB4BB7F7-8D6C-4CCA-8503-B4F18F0246CC}" srcOrd="0" destOrd="0" presId="urn:microsoft.com/office/officeart/2005/8/layout/lProcess3"/>
    <dgm:cxn modelId="{AE379E01-4869-4111-9489-0242405FCFF9}" srcId="{02A8E1A6-693A-42C1-95FD-23E802DE28FF}" destId="{EFEF2A8E-72D3-4EC8-A283-591D753ADFA0}" srcOrd="0" destOrd="0" parTransId="{3EB5AA7A-70C3-48AD-9139-C0C9ED15140B}" sibTransId="{1A5C7087-E00E-44C5-BB0E-43A3D57EE7DB}"/>
    <dgm:cxn modelId="{C7AF713D-EA1B-4710-BEC4-A30517AE2526}" type="presOf" srcId="{02A8E1A6-693A-42C1-95FD-23E802DE28FF}" destId="{F9A3CC8C-B46B-42B7-81F3-0827C805D5DA}" srcOrd="0" destOrd="0" presId="urn:microsoft.com/office/officeart/2005/8/layout/lProcess3"/>
    <dgm:cxn modelId="{62409F35-F67F-4BFA-8188-83B8D4EAF7D3}" srcId="{D555CBB9-D7D3-4F6D-8C19-3D2342A87836}" destId="{3FA32A64-9A61-48FA-B22F-BFF4DBAC1934}" srcOrd="2" destOrd="0" parTransId="{1D076420-37F0-41C6-ABFB-5FF67FADE830}" sibTransId="{95985F65-8894-4B50-A1B1-901823415880}"/>
    <dgm:cxn modelId="{EB45CFC8-DC0A-4928-98BE-06382EC132FB}" srcId="{6C722240-84A9-4010-A01B-E5287200BA04}" destId="{392D7639-9100-4F2C-86B0-027C1452E3FD}" srcOrd="0" destOrd="0" parTransId="{217D3F4F-BD4E-4ABD-9ECE-2F8770C3CC81}" sibTransId="{ED6A2091-B167-4E07-A708-9AF0310C0773}"/>
    <dgm:cxn modelId="{6F9AC898-C7B6-4667-A982-CE65E6B63730}" type="presOf" srcId="{D555CBB9-D7D3-4F6D-8C19-3D2342A87836}" destId="{0FA3DAA9-3D14-45D8-A12A-665FBB16CBA0}" srcOrd="0" destOrd="0" presId="urn:microsoft.com/office/officeart/2005/8/layout/lProcess3"/>
    <dgm:cxn modelId="{5431EE85-2430-4848-B551-7458C84BB135}" srcId="{3FA32A64-9A61-48FA-B22F-BFF4DBAC1934}" destId="{AB3C9B49-F361-4DB2-A6F0-3B0D7110D4A9}" srcOrd="0" destOrd="0" parTransId="{45E1173E-6038-4EB4-B416-6DC363FF1BFF}" sibTransId="{E4D3F87B-CC28-4F73-9848-2F9B40206DCD}"/>
    <dgm:cxn modelId="{80DF7A4A-8D73-4C04-9B13-3A224441652F}" type="presOf" srcId="{EFEF2A8E-72D3-4EC8-A283-591D753ADFA0}" destId="{F9674DFA-B579-4DE6-88E0-EF96253DBE43}" srcOrd="0" destOrd="0" presId="urn:microsoft.com/office/officeart/2005/8/layout/lProcess3"/>
    <dgm:cxn modelId="{628DBF24-A66A-4AE9-AA59-05A7F77D9659}" type="presParOf" srcId="{0FA3DAA9-3D14-45D8-A12A-665FBB16CBA0}" destId="{F2BCC6B5-8011-472E-B3DE-AA00F639146D}" srcOrd="0" destOrd="0" presId="urn:microsoft.com/office/officeart/2005/8/layout/lProcess3"/>
    <dgm:cxn modelId="{5FBD1967-653A-4793-A855-33DC87B4B066}" type="presParOf" srcId="{F2BCC6B5-8011-472E-B3DE-AA00F639146D}" destId="{AB4BB7F7-8D6C-4CCA-8503-B4F18F0246CC}" srcOrd="0" destOrd="0" presId="urn:microsoft.com/office/officeart/2005/8/layout/lProcess3"/>
    <dgm:cxn modelId="{894AE36F-096D-4655-BB7F-5CE089956CCD}" type="presParOf" srcId="{F2BCC6B5-8011-472E-B3DE-AA00F639146D}" destId="{173A78D6-9465-4FAE-9AC8-A151C5BCE546}" srcOrd="1" destOrd="0" presId="urn:microsoft.com/office/officeart/2005/8/layout/lProcess3"/>
    <dgm:cxn modelId="{56ADC42A-70D2-4FC7-9009-B99F095A8EC3}" type="presParOf" srcId="{F2BCC6B5-8011-472E-B3DE-AA00F639146D}" destId="{A24BBA15-4A93-46F9-9D30-310A6FF5A2EE}" srcOrd="2" destOrd="0" presId="urn:microsoft.com/office/officeart/2005/8/layout/lProcess3"/>
    <dgm:cxn modelId="{19EE3BD6-8B03-4C5D-B33F-D372E83773B1}" type="presParOf" srcId="{0FA3DAA9-3D14-45D8-A12A-665FBB16CBA0}" destId="{3A9F264B-D83F-4973-807A-61C561812DF9}" srcOrd="1" destOrd="0" presId="urn:microsoft.com/office/officeart/2005/8/layout/lProcess3"/>
    <dgm:cxn modelId="{165A445D-EA96-41E4-816A-6B3A3D20FBD8}" type="presParOf" srcId="{0FA3DAA9-3D14-45D8-A12A-665FBB16CBA0}" destId="{067D319C-36DF-4CDB-B180-2D12BD2F8512}" srcOrd="2" destOrd="0" presId="urn:microsoft.com/office/officeart/2005/8/layout/lProcess3"/>
    <dgm:cxn modelId="{49E08A76-62EB-44BD-A0A9-7CA92654F23F}" type="presParOf" srcId="{067D319C-36DF-4CDB-B180-2D12BD2F8512}" destId="{F9A3CC8C-B46B-42B7-81F3-0827C805D5DA}" srcOrd="0" destOrd="0" presId="urn:microsoft.com/office/officeart/2005/8/layout/lProcess3"/>
    <dgm:cxn modelId="{D8EB36CD-ED91-4506-9B0A-C3CACEBE1A79}" type="presParOf" srcId="{067D319C-36DF-4CDB-B180-2D12BD2F8512}" destId="{1D1A8ADC-4E59-403B-9028-B73ECB34409F}" srcOrd="1" destOrd="0" presId="urn:microsoft.com/office/officeart/2005/8/layout/lProcess3"/>
    <dgm:cxn modelId="{2D54436D-AF03-4116-88C6-B3887939896F}" type="presParOf" srcId="{067D319C-36DF-4CDB-B180-2D12BD2F8512}" destId="{F9674DFA-B579-4DE6-88E0-EF96253DBE43}" srcOrd="2" destOrd="0" presId="urn:microsoft.com/office/officeart/2005/8/layout/lProcess3"/>
    <dgm:cxn modelId="{06C7D721-F3D2-442A-AF71-5476F147D3B2}" type="presParOf" srcId="{0FA3DAA9-3D14-45D8-A12A-665FBB16CBA0}" destId="{EA8B5237-4FF1-4F95-A490-FFF82248DAB3}" srcOrd="3" destOrd="0" presId="urn:microsoft.com/office/officeart/2005/8/layout/lProcess3"/>
    <dgm:cxn modelId="{28124DDB-CEF2-4AC6-9B6B-A465F362595E}" type="presParOf" srcId="{0FA3DAA9-3D14-45D8-A12A-665FBB16CBA0}" destId="{C9394AD3-B772-4518-A749-BD00EE0C20F8}" srcOrd="4" destOrd="0" presId="urn:microsoft.com/office/officeart/2005/8/layout/lProcess3"/>
    <dgm:cxn modelId="{FE629839-2049-407A-8D31-FDF898E0E1B3}" type="presParOf" srcId="{C9394AD3-B772-4518-A749-BD00EE0C20F8}" destId="{833D1511-375D-42E3-9770-BD101E9A877C}" srcOrd="0" destOrd="0" presId="urn:microsoft.com/office/officeart/2005/8/layout/lProcess3"/>
    <dgm:cxn modelId="{6B8E6CCF-EBE2-4785-AD5A-3DB5661DAACA}" type="presParOf" srcId="{C9394AD3-B772-4518-A749-BD00EE0C20F8}" destId="{DD2EE73F-E9C7-4A95-A590-F174E4D648EA}" srcOrd="1" destOrd="0" presId="urn:microsoft.com/office/officeart/2005/8/layout/lProcess3"/>
    <dgm:cxn modelId="{E0DC46DF-ED49-4A2E-A6AA-A9DECA70D3C5}" type="presParOf" srcId="{C9394AD3-B772-4518-A749-BD00EE0C20F8}" destId="{7968FF7C-B889-4521-9C6A-AD8C55609B9C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9C22B-4312-4C28-9957-A92A1C741837}">
      <dsp:nvSpPr>
        <dsp:cNvPr id="0" name=""/>
        <dsp:cNvSpPr/>
      </dsp:nvSpPr>
      <dsp:spPr>
        <a:xfrm>
          <a:off x="2348484" y="624"/>
          <a:ext cx="1381636" cy="6908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u="none" kern="1200" dirty="0" smtClean="0"/>
            <a:t>Two phases</a:t>
          </a:r>
          <a:endParaRPr lang="en-US" sz="2100" kern="1200" dirty="0"/>
        </a:p>
      </dsp:txBody>
      <dsp:txXfrm>
        <a:off x="2368717" y="20857"/>
        <a:ext cx="1341170" cy="650352"/>
      </dsp:txXfrm>
    </dsp:sp>
    <dsp:sp modelId="{9DAE345A-7F87-4D74-A6BF-932621C6A78B}">
      <dsp:nvSpPr>
        <dsp:cNvPr id="0" name=""/>
        <dsp:cNvSpPr/>
      </dsp:nvSpPr>
      <dsp:spPr>
        <a:xfrm>
          <a:off x="2486648" y="691442"/>
          <a:ext cx="138163" cy="5181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8113"/>
              </a:lnTo>
              <a:lnTo>
                <a:pt x="138163" y="51811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E223B7-23F1-41A9-A839-0BF4385B9249}">
      <dsp:nvSpPr>
        <dsp:cNvPr id="0" name=""/>
        <dsp:cNvSpPr/>
      </dsp:nvSpPr>
      <dsp:spPr>
        <a:xfrm>
          <a:off x="2624812" y="864146"/>
          <a:ext cx="1105309" cy="6908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 smtClean="0"/>
            <a:t>Exploration phase</a:t>
          </a:r>
          <a:endParaRPr lang="en-US" sz="1600" kern="1200" dirty="0"/>
        </a:p>
      </dsp:txBody>
      <dsp:txXfrm>
        <a:off x="2645045" y="884379"/>
        <a:ext cx="1064843" cy="650352"/>
      </dsp:txXfrm>
    </dsp:sp>
    <dsp:sp modelId="{B8FB4353-DD3A-4681-B950-6E4D11B09CC7}">
      <dsp:nvSpPr>
        <dsp:cNvPr id="0" name=""/>
        <dsp:cNvSpPr/>
      </dsp:nvSpPr>
      <dsp:spPr>
        <a:xfrm>
          <a:off x="2486648" y="691442"/>
          <a:ext cx="138163" cy="13816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1636"/>
              </a:lnTo>
              <a:lnTo>
                <a:pt x="138163" y="138163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941A75-FF7A-4D8F-BBB4-31715A2E7FCA}">
      <dsp:nvSpPr>
        <dsp:cNvPr id="0" name=""/>
        <dsp:cNvSpPr/>
      </dsp:nvSpPr>
      <dsp:spPr>
        <a:xfrm>
          <a:off x="2624812" y="1727669"/>
          <a:ext cx="1105309" cy="6908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u="none" kern="1200" dirty="0" smtClean="0"/>
            <a:t>Exploitation phase</a:t>
          </a:r>
          <a:endParaRPr lang="en-US" sz="1600" kern="1200" dirty="0"/>
        </a:p>
      </dsp:txBody>
      <dsp:txXfrm>
        <a:off x="2645045" y="1747902"/>
        <a:ext cx="1064843" cy="6503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4BB7F7-8D6C-4CCA-8503-B4F18F0246CC}">
      <dsp:nvSpPr>
        <dsp:cNvPr id="0" name=""/>
        <dsp:cNvSpPr/>
      </dsp:nvSpPr>
      <dsp:spPr>
        <a:xfrm>
          <a:off x="2877833" y="1046"/>
          <a:ext cx="2853749" cy="11414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700" kern="1200" dirty="0" smtClean="0"/>
            <a:t>Exploration</a:t>
          </a:r>
          <a:endParaRPr lang="en-SG" sz="2700" kern="1200" dirty="0"/>
        </a:p>
      </dsp:txBody>
      <dsp:txXfrm>
        <a:off x="3448583" y="1046"/>
        <a:ext cx="1712250" cy="1141499"/>
      </dsp:txXfrm>
    </dsp:sp>
    <dsp:sp modelId="{A24BBA15-4A93-46F9-9D30-310A6FF5A2EE}">
      <dsp:nvSpPr>
        <dsp:cNvPr id="0" name=""/>
        <dsp:cNvSpPr/>
      </dsp:nvSpPr>
      <dsp:spPr>
        <a:xfrm>
          <a:off x="5360595" y="98074"/>
          <a:ext cx="2368612" cy="9474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800" kern="1200" smtClean="0"/>
            <a:t>Movement toward the ocean current</a:t>
          </a:r>
          <a:endParaRPr lang="en-SG" sz="1800" kern="1200" dirty="0"/>
        </a:p>
      </dsp:txBody>
      <dsp:txXfrm>
        <a:off x="5834317" y="98074"/>
        <a:ext cx="1421168" cy="947444"/>
      </dsp:txXfrm>
    </dsp:sp>
    <dsp:sp modelId="{F9A3CC8C-B46B-42B7-81F3-0827C805D5DA}">
      <dsp:nvSpPr>
        <dsp:cNvPr id="0" name=""/>
        <dsp:cNvSpPr/>
      </dsp:nvSpPr>
      <dsp:spPr>
        <a:xfrm>
          <a:off x="2877833" y="1302356"/>
          <a:ext cx="2853749" cy="11414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700" kern="1200" dirty="0" smtClean="0"/>
            <a:t>Exploitation</a:t>
          </a:r>
          <a:endParaRPr lang="en-SG" sz="2700" kern="1200" dirty="0"/>
        </a:p>
      </dsp:txBody>
      <dsp:txXfrm>
        <a:off x="3448583" y="1302356"/>
        <a:ext cx="1712250" cy="1141499"/>
      </dsp:txXfrm>
    </dsp:sp>
    <dsp:sp modelId="{F9674DFA-B579-4DE6-88E0-EF96253DBE43}">
      <dsp:nvSpPr>
        <dsp:cNvPr id="0" name=""/>
        <dsp:cNvSpPr/>
      </dsp:nvSpPr>
      <dsp:spPr>
        <a:xfrm>
          <a:off x="5360595" y="1399384"/>
          <a:ext cx="2368612" cy="9474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Movements within a jellyfish swarm</a:t>
          </a:r>
          <a:endParaRPr lang="en-SG" sz="1800" kern="1200" dirty="0"/>
        </a:p>
      </dsp:txBody>
      <dsp:txXfrm>
        <a:off x="5834317" y="1399384"/>
        <a:ext cx="1421168" cy="947444"/>
      </dsp:txXfrm>
    </dsp:sp>
    <dsp:sp modelId="{833D1511-375D-42E3-9770-BD101E9A877C}">
      <dsp:nvSpPr>
        <dsp:cNvPr id="0" name=""/>
        <dsp:cNvSpPr/>
      </dsp:nvSpPr>
      <dsp:spPr>
        <a:xfrm>
          <a:off x="2877833" y="2603666"/>
          <a:ext cx="2853749" cy="11414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Switch</a:t>
          </a:r>
          <a:endParaRPr lang="en-SG" sz="2700" kern="1200" dirty="0"/>
        </a:p>
      </dsp:txBody>
      <dsp:txXfrm>
        <a:off x="3448583" y="2603666"/>
        <a:ext cx="1712250" cy="1141499"/>
      </dsp:txXfrm>
    </dsp:sp>
    <dsp:sp modelId="{7968FF7C-B889-4521-9C6A-AD8C55609B9C}">
      <dsp:nvSpPr>
        <dsp:cNvPr id="0" name=""/>
        <dsp:cNvSpPr/>
      </dsp:nvSpPr>
      <dsp:spPr>
        <a:xfrm>
          <a:off x="5360595" y="2700693"/>
          <a:ext cx="2368612" cy="94744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Time </a:t>
          </a:r>
          <a:r>
            <a:rPr lang="en-US" sz="1800" kern="1200" dirty="0" smtClean="0"/>
            <a:t>control mechanism</a:t>
          </a:r>
          <a:endParaRPr lang="en-SG" sz="1800" kern="1200" dirty="0"/>
        </a:p>
      </dsp:txBody>
      <dsp:txXfrm>
        <a:off x="5834317" y="2700693"/>
        <a:ext cx="1421168" cy="9474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C82B8-B641-4788-9686-B9A1D4334C50}" type="datetimeFigureOut">
              <a:rPr lang="en-US" smtClean="0"/>
              <a:t>19-Feb-22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B623B-000F-4A50-B4B9-DD4753B0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14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4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148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513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039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598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358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956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23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486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99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58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76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E6DA-4B90-4126-B52D-DA611E3520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0A97C1-B53F-430B-86CC-C68331FF7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9EAE4-A74E-40AE-81FB-D9B4AC1AD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8D35-612E-45BD-8EB8-F8548FE8FA6B}" type="datetime1">
              <a:rPr lang="en-US" smtClean="0"/>
              <a:t>19-Feb-22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900F7-23EA-4AB7-ABEA-CB8EE7AAC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019D7-113D-4054-A649-83082E63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EF15F-57AA-4AC1-9D1D-C6B16CB9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89CAE-41C3-4580-9B81-57D706703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A52F2-0E1E-4679-AF67-46B937CDC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94F4-6F4F-4245-A408-2E4D5112172D}" type="datetime1">
              <a:rPr lang="en-US" smtClean="0"/>
              <a:t>19-Feb-22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865A1-D611-422B-B1B1-EA39870ED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DB152-36C7-4A65-B1E8-CA04BAA14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6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FF4B6D-BD1D-4561-92FF-D95BB34BD5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1852C-DEF2-4FB2-AC1D-33B067FB0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1251E-DDDF-4E80-9F59-1CD2B3A8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EE29A-8525-46E7-B406-2DD28040FF68}" type="datetime1">
              <a:rPr lang="en-US" smtClean="0"/>
              <a:t>19-Feb-22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50760-4280-4D1C-9AD2-600B5F15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152DF-0991-4DE4-BB22-40D7488E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8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15E7-DE0F-4D5F-8738-76E9B371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00C8-B703-44DB-B50B-D1DF2861A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0E4B3-6451-4083-9470-BD8D6B58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4E02D-2A6B-46E8-AD94-566A39CA82A1}" type="datetime1">
              <a:rPr lang="en-US" smtClean="0"/>
              <a:t>19-Feb-22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F506E-13F7-464E-A21A-AAB0B657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34FB2-0FA1-4337-83F8-05189FEB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36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DE7F-E573-4120-BCA3-0C0FFA47C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CF6F4-B222-439C-B785-73FACDAD3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FE655-DBA4-4BE1-A645-84D3F3BA3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08A7-2DCB-4850-BE7F-8A9E442798A4}" type="datetime1">
              <a:rPr lang="en-US" smtClean="0"/>
              <a:t>19-Feb-22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D5B15-2B18-434F-B048-32B241B8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57D01-4270-4A3C-A17C-8D55E10A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3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09066-3D79-410C-A2C2-D07FDC6E6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39B44-FA74-42B3-824C-EA77A808C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9AF01-8EA4-4344-A853-15EC0E9CF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8E2E1-7A77-44C7-8A1C-F4FC71F73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E1F9-D8BC-486F-93FB-CB0EEDEFB739}" type="datetime1">
              <a:rPr lang="en-US" smtClean="0"/>
              <a:t>19-Feb-22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D8E6F-4A6F-4D60-B042-8B38E75E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60A7C-5E7B-4CC8-B46D-BB83421B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9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5BB24-3F68-4ABF-A214-F06566EF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46A2B-5001-4C9F-8402-9C37358EE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F958C-19E3-4FA2-AEBD-3FFBB795A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B2215-8BAE-4588-94C3-6451008A5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1BEF2-F061-4A1D-9E13-069848397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988E9D-F333-48E2-9B2E-7F1D7475F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59245-9C75-40EE-8FA9-903151389B61}" type="datetime1">
              <a:rPr lang="en-US" smtClean="0"/>
              <a:t>19-Feb-22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7DEBE-84C5-4287-8EFB-F27518ACE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E840FC-7520-4677-96A1-3A9FC6B7B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7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CCDF-E879-4263-9593-22CFB6263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F4CC0-A1BF-4092-8E91-8F7B6EFAC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C939-C274-4491-A62E-27742A40A29F}" type="datetime1">
              <a:rPr lang="en-US" smtClean="0"/>
              <a:t>19-Feb-22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FA251-AEE5-4DF9-853A-1A330522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BFCB3-9CB9-47D3-863C-D5117C800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9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B92323-39A4-4F64-B505-E7162FB7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8390D-F856-46C1-8E17-A025F0BF8810}" type="datetime1">
              <a:rPr lang="en-US" smtClean="0"/>
              <a:t>19-Feb-22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21821F-F403-49DB-8CC3-DB544D251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F700C-BF06-468B-8B04-1E5A7C98C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96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118A-2C63-4365-959D-1D434D8C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6C5F9-B008-427E-92CE-8611D244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1E9CC8-C2FE-45D7-9182-7A1FF0B7D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9F0D0-E113-4914-8DB0-9CB48D40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61958-A547-4EDA-A21A-C2275D6C702C}" type="datetime1">
              <a:rPr lang="en-US" smtClean="0"/>
              <a:t>19-Feb-22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8095C-DDE2-47E4-B51F-61E91EDA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0C4A0-678D-477B-A7D9-630EE2FC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4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923FB-7C97-489D-96C0-A2EAFD881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86C1C2-3D61-4D96-8CEA-F69F8CD0B0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2460B-E57D-4652-9CBD-7BDC0F4B3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02D88-9CE6-46B0-B011-B74203E92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6C2FA-FC16-4469-BACE-3488075CDBAD}" type="datetime1">
              <a:rPr lang="en-US" smtClean="0"/>
              <a:t>19-Feb-22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C3BFC-5D52-4319-AFFB-A9DADD0E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C2BDC-0499-499F-AC83-0329D6BA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4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8713A-4F96-4223-9AEE-BD663B6E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F8365-2026-428B-BA63-85D5F9ED3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A2734-ED19-4753-A203-135433D79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843E6-01C9-431D-BA71-874501394B6A}" type="datetime1">
              <a:rPr lang="en-US" smtClean="0"/>
              <a:t>19-Feb-22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528D7-430B-4116-8C5A-49D7B8824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8F31-3D24-43EB-ACA3-8839A0D9EE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F2E17-ADDC-4694-A136-9378F634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88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2.emf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.xml"/><Relationship Id="rId5" Type="http://schemas.openxmlformats.org/officeDocument/2006/relationships/image" Target="../media/image2.emf"/><Relationship Id="rId10" Type="http://schemas.microsoft.com/office/2007/relationships/diagramDrawing" Target="../diagrams/drawing2.xml"/><Relationship Id="rId4" Type="http://schemas.microsoft.com/office/2007/relationships/hdphoto" Target="../media/hdphoto1.wdp"/><Relationship Id="rId9" Type="http://schemas.openxmlformats.org/officeDocument/2006/relationships/diagramColors" Target="../diagrams/colors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11" Type="http://schemas.microsoft.com/office/2007/relationships/diagramDrawing" Target="../diagrams/drawing1.xml"/><Relationship Id="rId5" Type="http://schemas.openxmlformats.org/officeDocument/2006/relationships/image" Target="../media/image2.emf"/><Relationship Id="rId10" Type="http://schemas.openxmlformats.org/officeDocument/2006/relationships/diagramColors" Target="../diagrams/colors1.xml"/><Relationship Id="rId4" Type="http://schemas.microsoft.com/office/2007/relationships/hdphoto" Target="../media/hdphoto1.wdp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emf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2.emf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2.emf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1"/>
            <a:ext cx="12192000" cy="8559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Hyper Heuristic</a:t>
            </a:r>
            <a:endParaRPr sz="3733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00">
                <a:solidFill>
                  <a:schemeClr val="tx1"/>
                </a:solidFill>
              </a:rPr>
              <a:pPr>
                <a:buSzPts val="1400"/>
              </a:pPr>
              <a:t>1</a:t>
            </a:fld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51823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51"/>
            <a:ext cx="831273" cy="82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62" y="1417169"/>
            <a:ext cx="8059275" cy="4239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99722" y="5848290"/>
            <a:ext cx="278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Fig: Hyper heuristic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5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Jellyfish Search (JS) optimizer</a:t>
            </a: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10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04910" y="1152307"/>
            <a:ext cx="60900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Movement in Swarm</a:t>
            </a:r>
            <a:endParaRPr lang="en-SG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604910" y="2011679"/>
            <a:ext cx="10972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Passive motion (Type-A): Around their own locations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614" y="2559723"/>
            <a:ext cx="5366909" cy="4827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4910" y="3346326"/>
            <a:ext cx="9755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Active </a:t>
            </a:r>
            <a:r>
              <a:rPr lang="en-US" sz="2400" dirty="0"/>
              <a:t>motion (</a:t>
            </a:r>
            <a:r>
              <a:rPr lang="en-US" sz="2400" dirty="0" smtClean="0"/>
              <a:t>Type-B):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SG" sz="2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808" y="3896173"/>
            <a:ext cx="4086088" cy="7881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6350" y="4769624"/>
            <a:ext cx="3252993" cy="61579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6350" y="5485182"/>
            <a:ext cx="2799355" cy="50765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331432" y="2667200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………4</a:t>
            </a:r>
            <a:endParaRPr lang="en-SG" dirty="0"/>
          </a:p>
        </p:txBody>
      </p:sp>
      <p:sp>
        <p:nvSpPr>
          <p:cNvPr id="27" name="Rectangle 26"/>
          <p:cNvSpPr/>
          <p:nvPr/>
        </p:nvSpPr>
        <p:spPr>
          <a:xfrm>
            <a:off x="5610896" y="4177323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………5</a:t>
            </a:r>
            <a:endParaRPr lang="en-SG" dirty="0"/>
          </a:p>
        </p:txBody>
      </p:sp>
      <p:sp>
        <p:nvSpPr>
          <p:cNvPr id="28" name="Rectangle 27"/>
          <p:cNvSpPr/>
          <p:nvPr/>
        </p:nvSpPr>
        <p:spPr>
          <a:xfrm>
            <a:off x="4694555" y="4900070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………6</a:t>
            </a:r>
            <a:endParaRPr lang="en-SG" dirty="0"/>
          </a:p>
        </p:txBody>
      </p:sp>
      <p:sp>
        <p:nvSpPr>
          <p:cNvPr id="29" name="Rectangle 28"/>
          <p:cNvSpPr/>
          <p:nvPr/>
        </p:nvSpPr>
        <p:spPr>
          <a:xfrm>
            <a:off x="4278501" y="5554343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………7</a:t>
            </a:r>
            <a:endParaRPr lang="en-SG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426" y="3908478"/>
            <a:ext cx="7226470" cy="27167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8013896" y="2425087"/>
                <a:ext cx="356381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Motion </a:t>
                </a:r>
                <a:r>
                  <a:rPr lang="en-SG" dirty="0"/>
                  <a:t>coefficient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SG" dirty="0" smtClean="0"/>
                  <a:t>Upper bound of search spaces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SG" dirty="0" smtClean="0"/>
                  <a:t>Lower bound of search spaces</a:t>
                </a: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896" y="2425087"/>
                <a:ext cx="3563815" cy="923330"/>
              </a:xfrm>
              <a:prstGeom prst="rect">
                <a:avLst/>
              </a:prstGeom>
              <a:blipFill>
                <a:blip r:embed="rId11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67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Jellyfish Search (JS) optimizer</a:t>
            </a: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11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04910" y="1152307"/>
            <a:ext cx="60900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Time control mechanism</a:t>
            </a:r>
            <a:endParaRPr lang="en-SG" sz="32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11" y="1683914"/>
            <a:ext cx="5373858" cy="49533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60123" y="1683914"/>
            <a:ext cx="5317589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To regulate the movement </a:t>
            </a:r>
            <a:r>
              <a:rPr lang="en-US" sz="2400" dirty="0"/>
              <a:t>between following the ocean current and moving inside the jellyfish </a:t>
            </a:r>
            <a:r>
              <a:rPr lang="en-US" sz="2400" dirty="0" smtClean="0"/>
              <a:t>swarm.</a:t>
            </a: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It </a:t>
            </a:r>
            <a:r>
              <a:rPr lang="en-US" sz="2400" dirty="0"/>
              <a:t>includes a time </a:t>
            </a:r>
            <a:r>
              <a:rPr lang="en-US" sz="2400" dirty="0" smtClean="0"/>
              <a:t>control </a:t>
            </a:r>
            <a:r>
              <a:rPr lang="en-US" sz="2400" dirty="0"/>
              <a:t>function c(t) and a constant </a:t>
            </a:r>
            <a:r>
              <a:rPr lang="en-US" sz="2400" dirty="0" smtClean="0"/>
              <a:t>Co.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9286" y="4048026"/>
            <a:ext cx="4714514" cy="6646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0367889" y="4768465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………8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9696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Jellyfish Search (JS) optimizer</a:t>
            </a: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12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979" y="1145305"/>
            <a:ext cx="8070775" cy="54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9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Jellyfish Search (JS) optimizer</a:t>
            </a: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13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249" y="1020888"/>
            <a:ext cx="7145502" cy="544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7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Jellyfish Search (JS) optimizer</a:t>
            </a: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14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04909" y="1152307"/>
            <a:ext cx="94112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Schematic representation of artificial JS optimizer</a:t>
            </a:r>
            <a:endParaRPr lang="en-SG" sz="3200" dirty="0"/>
          </a:p>
        </p:txBody>
      </p:sp>
      <p:graphicFrame>
        <p:nvGraphicFramePr>
          <p:cNvPr id="19" name="Diagram 18"/>
          <p:cNvGraphicFramePr/>
          <p:nvPr>
            <p:extLst/>
          </p:nvPr>
        </p:nvGraphicFramePr>
        <p:xfrm>
          <a:off x="746759" y="2134082"/>
          <a:ext cx="10607041" cy="374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2588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2800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Sine Cosine Algorithm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Meta Heuristic </a:t>
            </a:r>
            <a:r>
              <a:rPr lang="en-US" dirty="0" smtClean="0"/>
              <a:t>I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8967-FE9A-4707-8B19-D7BDA74EDCF9}" type="slidenum">
              <a:rPr lang="en-SG" smtClean="0"/>
              <a:t>2</a:t>
            </a:fld>
            <a:endParaRPr lang="en-SG"/>
          </a:p>
        </p:txBody>
      </p:sp>
      <p:pic>
        <p:nvPicPr>
          <p:cNvPr id="5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419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1"/>
            <a:ext cx="12192000" cy="8559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Sine Cosine Algorithm</a:t>
            </a:r>
            <a:endParaRPr sz="3733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00">
                <a:solidFill>
                  <a:schemeClr val="tx1"/>
                </a:solidFill>
              </a:rPr>
              <a:pPr>
                <a:buSzPts val="1400"/>
              </a:pPr>
              <a:t>3</a:t>
            </a:fld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51823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51"/>
            <a:ext cx="831273" cy="82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948" y="1948069"/>
            <a:ext cx="8560903" cy="4028661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8409845"/>
              </p:ext>
            </p:extLst>
          </p:nvPr>
        </p:nvGraphicFramePr>
        <p:xfrm>
          <a:off x="-897006" y="2616715"/>
          <a:ext cx="6078606" cy="241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98504" y="5704473"/>
            <a:ext cx="4125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1 : </a:t>
            </a:r>
            <a:r>
              <a:rPr lang="en-US" dirty="0"/>
              <a:t>M</a:t>
            </a:r>
            <a:r>
              <a:rPr lang="en-US" dirty="0" smtClean="0"/>
              <a:t>athematical </a:t>
            </a:r>
            <a:r>
              <a:rPr lang="en-US" dirty="0"/>
              <a:t>model based Graphs </a:t>
            </a:r>
            <a:endParaRPr lang="en-US" dirty="0" smtClean="0"/>
          </a:p>
          <a:p>
            <a:r>
              <a:rPr lang="en-US" dirty="0" smtClean="0"/>
              <a:t>of </a:t>
            </a:r>
            <a:r>
              <a:rPr lang="en-US" dirty="0"/>
              <a:t>the Sine and Cosine Functions</a:t>
            </a:r>
          </a:p>
        </p:txBody>
      </p:sp>
    </p:spTree>
    <p:extLst>
      <p:ext uri="{BB962C8B-B14F-4D97-AF65-F5344CB8AC3E}">
        <p14:creationId xmlns:p14="http://schemas.microsoft.com/office/powerpoint/2010/main" val="165792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1"/>
            <a:ext cx="12192000" cy="8559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Sine Cosine </a:t>
            </a:r>
            <a:r>
              <a:rPr lang="en-US" sz="3733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Algorithm</a:t>
            </a:r>
            <a:endParaRPr lang="en-US" sz="3733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00">
                <a:solidFill>
                  <a:schemeClr val="tx1"/>
                </a:solidFill>
              </a:rPr>
              <a:pPr>
                <a:buSzPts val="1400"/>
              </a:pPr>
              <a:t>4</a:t>
            </a:fld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51823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51"/>
            <a:ext cx="831273" cy="82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3" y="1378226"/>
            <a:ext cx="6046605" cy="18201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05202" y="1561732"/>
            <a:ext cx="279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Current </a:t>
            </a:r>
            <a:r>
              <a:rPr lang="en-US" dirty="0"/>
              <a:t>position </a:t>
            </a:r>
            <a:r>
              <a:rPr lang="en-US" dirty="0" smtClean="0"/>
              <a:t>of </a:t>
            </a:r>
            <a:r>
              <a:rPr lang="en-US" i="1" dirty="0"/>
              <a:t>i</a:t>
            </a:r>
            <a:r>
              <a:rPr lang="en-US" i="1" baseline="-25000" dirty="0"/>
              <a:t>th</a:t>
            </a:r>
            <a:r>
              <a:rPr lang="en-US" dirty="0" smtClean="0"/>
              <a:t> </a:t>
            </a:r>
            <a:r>
              <a:rPr lang="en-US" dirty="0"/>
              <a:t>population in </a:t>
            </a:r>
            <a:r>
              <a:rPr lang="en-US" dirty="0" smtClean="0"/>
              <a:t> </a:t>
            </a:r>
            <a:r>
              <a:rPr lang="en-US" i="1" dirty="0"/>
              <a:t>t</a:t>
            </a:r>
            <a:r>
              <a:rPr lang="en-US" i="1" baseline="-25000" dirty="0"/>
              <a:t>th</a:t>
            </a:r>
            <a:r>
              <a:rPr lang="en-US" i="1" dirty="0" smtClean="0"/>
              <a:t> </a:t>
            </a:r>
            <a:r>
              <a:rPr lang="en-US" dirty="0"/>
              <a:t>iteration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635" y="1561732"/>
            <a:ext cx="363567" cy="4187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41635" y="2288301"/>
            <a:ext cx="2663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𝝰</a:t>
            </a:r>
            <a:r>
              <a:rPr lang="en-US" dirty="0" smtClean="0"/>
              <a:t> = Sinusoidal </a:t>
            </a:r>
            <a:r>
              <a:rPr lang="en-US" dirty="0"/>
              <a:t>nature controlling parameter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11774" y="3198377"/>
            <a:ext cx="332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𝞫 = is </a:t>
            </a:r>
            <a:r>
              <a:rPr lang="en-US" dirty="0"/>
              <a:t>a random number in [0, </a:t>
            </a:r>
            <a:r>
              <a:rPr lang="en-US" dirty="0" smtClean="0"/>
              <a:t>2</a:t>
            </a:r>
            <a:r>
              <a:rPr lang="el-GR" dirty="0" smtClean="0"/>
              <a:t>π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61" y="3886274"/>
            <a:ext cx="289148" cy="3585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05609" y="3886274"/>
            <a:ext cx="308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Position </a:t>
            </a:r>
            <a:r>
              <a:rPr lang="en-US" dirty="0"/>
              <a:t>of the destination point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24758" y="4641533"/>
            <a:ext cx="380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i="1" dirty="0" smtClean="0"/>
              <a:t>Ψ</a:t>
            </a:r>
            <a:r>
              <a:rPr lang="en-US" dirty="0" smtClean="0"/>
              <a:t> </a:t>
            </a:r>
            <a:r>
              <a:rPr lang="nl" dirty="0" smtClean="0"/>
              <a:t>and </a:t>
            </a:r>
            <a:r>
              <a:rPr lang="en-US" dirty="0"/>
              <a:t>𝝋</a:t>
            </a:r>
            <a:r>
              <a:rPr lang="nl" dirty="0" smtClean="0"/>
              <a:t> </a:t>
            </a:r>
            <a:r>
              <a:rPr lang="nl" dirty="0"/>
              <a:t>are random numbers in [0, 1]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02930" y="5172600"/>
            <a:ext cx="3541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 </a:t>
            </a:r>
            <a:r>
              <a:rPr lang="en-US" dirty="0" smtClean="0"/>
              <a:t>=  Sinusoidal </a:t>
            </a:r>
            <a:r>
              <a:rPr lang="en-US" dirty="0"/>
              <a:t>nature </a:t>
            </a:r>
            <a:r>
              <a:rPr lang="en-US" dirty="0" smtClean="0"/>
              <a:t>constant</a:t>
            </a:r>
          </a:p>
          <a:p>
            <a:r>
              <a:rPr lang="en-US" b="1" i="1" dirty="0" smtClean="0"/>
              <a:t>D</a:t>
            </a:r>
            <a:r>
              <a:rPr lang="en-US" dirty="0" smtClean="0"/>
              <a:t> = Maximum </a:t>
            </a:r>
            <a:r>
              <a:rPr lang="en-US" dirty="0"/>
              <a:t>number of iterations.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88" y="3188034"/>
            <a:ext cx="5718190" cy="29197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23999" y="6110691"/>
            <a:ext cx="5515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2 </a:t>
            </a:r>
            <a:r>
              <a:rPr lang="en-US" dirty="0"/>
              <a:t>: Trajectory path of the population of SCA algorithm</a:t>
            </a:r>
          </a:p>
        </p:txBody>
      </p:sp>
    </p:spTree>
    <p:extLst>
      <p:ext uri="{BB962C8B-B14F-4D97-AF65-F5344CB8AC3E}">
        <p14:creationId xmlns:p14="http://schemas.microsoft.com/office/powerpoint/2010/main" val="131820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Sine Cosine Algorithm</a:t>
            </a: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5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199861" y="2133600"/>
            <a:ext cx="77369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	Initialize</a:t>
            </a:r>
            <a:r>
              <a:rPr lang="en-US" dirty="0" smtClean="0"/>
              <a:t> </a:t>
            </a:r>
            <a:r>
              <a:rPr lang="en-US" dirty="0"/>
              <a:t>a set of search agents (solutions)(X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 	</a:t>
            </a:r>
            <a:r>
              <a:rPr lang="en-US" b="1" dirty="0" smtClean="0"/>
              <a:t>Do</a:t>
            </a:r>
          </a:p>
          <a:p>
            <a:r>
              <a:rPr lang="en-US" dirty="0" smtClean="0"/>
              <a:t> 		</a:t>
            </a:r>
            <a:r>
              <a:rPr lang="en-US" b="1" dirty="0" smtClean="0"/>
              <a:t>Evaluate</a:t>
            </a:r>
            <a:r>
              <a:rPr lang="en-US" dirty="0" smtClean="0"/>
              <a:t> </a:t>
            </a:r>
            <a:r>
              <a:rPr lang="en-US" dirty="0"/>
              <a:t>each of the search agents by the objective function </a:t>
            </a:r>
            <a:endParaRPr lang="en-US" dirty="0" smtClean="0"/>
          </a:p>
          <a:p>
            <a:r>
              <a:rPr lang="en-US" dirty="0" smtClean="0"/>
              <a:t>		</a:t>
            </a:r>
            <a:r>
              <a:rPr lang="en-US" b="1" dirty="0" smtClean="0"/>
              <a:t>Update</a:t>
            </a:r>
            <a:r>
              <a:rPr lang="en-US" dirty="0" smtClean="0"/>
              <a:t> </a:t>
            </a:r>
            <a:r>
              <a:rPr lang="en-US" dirty="0"/>
              <a:t>the best solution obtained so </a:t>
            </a:r>
            <a:r>
              <a:rPr lang="en-US" dirty="0" smtClean="0"/>
              <a:t>far( </a:t>
            </a:r>
            <a:r>
              <a:rPr lang="en-US" dirty="0"/>
              <a:t>(P=X </a:t>
            </a:r>
            <a:r>
              <a:rPr lang="en-US" dirty="0" smtClean="0"/>
              <a:t>*)</a:t>
            </a:r>
          </a:p>
          <a:p>
            <a:r>
              <a:rPr lang="en-US" dirty="0" smtClean="0"/>
              <a:t> 		</a:t>
            </a:r>
            <a:r>
              <a:rPr lang="en-US" b="1" dirty="0" smtClean="0"/>
              <a:t>Update</a:t>
            </a:r>
            <a:r>
              <a:rPr lang="en-US" dirty="0" smtClean="0"/>
              <a:t> </a:t>
            </a:r>
            <a:r>
              <a:rPr lang="en-US" i="1" dirty="0"/>
              <a:t>𝝰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/>
              <a:t>𝞫 </a:t>
            </a:r>
            <a:r>
              <a:rPr lang="en-US" dirty="0" smtClean="0"/>
              <a:t>, </a:t>
            </a:r>
            <a:r>
              <a:rPr lang="el-GR" b="1" i="1" dirty="0"/>
              <a:t>Ψ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/>
              <a:t>and 𝝋</a:t>
            </a:r>
            <a:r>
              <a:rPr lang="nl" dirty="0"/>
              <a:t> </a:t>
            </a:r>
            <a:endParaRPr lang="en-US" dirty="0" smtClean="0"/>
          </a:p>
          <a:p>
            <a:r>
              <a:rPr lang="en-US" dirty="0" smtClean="0"/>
              <a:t> 		</a:t>
            </a:r>
            <a:r>
              <a:rPr lang="en-US" b="1" dirty="0" smtClean="0"/>
              <a:t>Update</a:t>
            </a:r>
            <a:r>
              <a:rPr lang="en-US" dirty="0" smtClean="0"/>
              <a:t> </a:t>
            </a:r>
            <a:r>
              <a:rPr lang="en-US" dirty="0"/>
              <a:t>the position of search agents using Eq. </a:t>
            </a:r>
            <a:r>
              <a:rPr lang="en-US" dirty="0" smtClean="0"/>
              <a:t>(9)</a:t>
            </a:r>
          </a:p>
          <a:p>
            <a:endParaRPr lang="en-US" dirty="0" smtClean="0"/>
          </a:p>
          <a:p>
            <a:r>
              <a:rPr lang="en-US" dirty="0" smtClean="0"/>
              <a:t> 	</a:t>
            </a:r>
            <a:r>
              <a:rPr lang="en-US" b="1" dirty="0" smtClean="0"/>
              <a:t>While(t</a:t>
            </a:r>
            <a:r>
              <a:rPr lang="en-US" dirty="0"/>
              <a:t>&lt; maximum number of iterations) 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b="1" dirty="0" smtClean="0"/>
              <a:t>Return</a:t>
            </a:r>
            <a:r>
              <a:rPr lang="en-US" dirty="0" smtClean="0"/>
              <a:t> </a:t>
            </a:r>
            <a:r>
              <a:rPr lang="en-US" dirty="0"/>
              <a:t>the best solution obtained so far as the global </a:t>
            </a:r>
            <a:r>
              <a:rPr lang="en-US" dirty="0" smtClean="0"/>
              <a:t>optimum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9255" y="5272921"/>
            <a:ext cx="5953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</a:t>
            </a:r>
            <a:r>
              <a:rPr lang="en-US" dirty="0"/>
              <a:t>balance exploration and exploitation, the range of sine </a:t>
            </a:r>
            <a:r>
              <a:rPr lang="en-US" dirty="0" smtClean="0"/>
              <a:t>and</a:t>
            </a:r>
          </a:p>
          <a:p>
            <a:r>
              <a:rPr lang="en-US" dirty="0" smtClean="0"/>
              <a:t> </a:t>
            </a:r>
            <a:r>
              <a:rPr lang="en-US" dirty="0"/>
              <a:t>cosine in Eqs. </a:t>
            </a:r>
            <a:r>
              <a:rPr lang="en-US" dirty="0" smtClean="0"/>
              <a:t>(9) </a:t>
            </a:r>
            <a:r>
              <a:rPr lang="en-US" dirty="0"/>
              <a:t>is changed adaptively </a:t>
            </a:r>
            <a:r>
              <a:rPr lang="en-US" dirty="0" smtClean="0"/>
              <a:t>using Eqs. (10)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569" y="3321050"/>
            <a:ext cx="214931" cy="25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0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2800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Jellyfish Search (JS) optimizer</a:t>
            </a:r>
            <a:endParaRPr lang="en-US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Meta Heuristic </a:t>
            </a:r>
            <a:r>
              <a:rPr lang="en-US" dirty="0" smtClean="0"/>
              <a:t>II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F8967-FE9A-4707-8B19-D7BDA74EDCF9}" type="slidenum">
              <a:rPr lang="en-SG" smtClean="0"/>
              <a:t>6</a:t>
            </a:fld>
            <a:endParaRPr lang="en-SG"/>
          </a:p>
        </p:txBody>
      </p:sp>
      <p:pic>
        <p:nvPicPr>
          <p:cNvPr id="5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613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Swarm Intelligence (SI)</a:t>
            </a: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7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604911" y="2090172"/>
            <a:ext cx="104100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Simulation of </a:t>
            </a:r>
            <a:r>
              <a:rPr lang="en-US" sz="2400" dirty="0"/>
              <a:t>the collective intelligent behavior of insect or animal groups such as flocks of birds, colonies of ants, schools of fish, swarms of </a:t>
            </a:r>
            <a:r>
              <a:rPr lang="en-US" sz="2400" dirty="0" smtClean="0"/>
              <a:t>bees.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Have high </a:t>
            </a:r>
            <a:r>
              <a:rPr lang="en-US" sz="2400" dirty="0"/>
              <a:t>flexibility </a:t>
            </a:r>
            <a:r>
              <a:rPr lang="en-US" sz="2400" dirty="0" smtClean="0"/>
              <a:t>and high efficiency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/>
              <a:t>Self-organization </a:t>
            </a:r>
            <a:r>
              <a:rPr lang="en-US" sz="2400" dirty="0"/>
              <a:t>strategies and independent work of each individual for solving the problems are two important characteristics of the SI methods.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83363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Jellyfish Search (JS) optimizer</a:t>
            </a: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8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831273" y="1449479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Inspired by </a:t>
            </a:r>
            <a:r>
              <a:rPr lang="en-US" sz="2400" b="1" dirty="0"/>
              <a:t>search behavior</a:t>
            </a:r>
            <a:r>
              <a:rPr lang="en-US" sz="2400" dirty="0"/>
              <a:t> and </a:t>
            </a:r>
            <a:r>
              <a:rPr lang="en-US" sz="2400" b="1" dirty="0"/>
              <a:t>movement</a:t>
            </a:r>
            <a:r>
              <a:rPr lang="en-US" sz="2400" dirty="0"/>
              <a:t> of jellyfish in the ocean.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They move in the ocean in </a:t>
            </a:r>
            <a:r>
              <a:rPr lang="en-US" sz="2400" b="1" dirty="0"/>
              <a:t>search of food</a:t>
            </a:r>
            <a:r>
              <a:rPr lang="en-US" sz="2400" dirty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Jellyfish are </a:t>
            </a:r>
            <a:r>
              <a:rPr lang="en-US" sz="2400" b="1" dirty="0"/>
              <a:t>weak</a:t>
            </a:r>
            <a:r>
              <a:rPr lang="en-US" sz="2400" dirty="0"/>
              <a:t> </a:t>
            </a:r>
            <a:r>
              <a:rPr lang="en-US" sz="2400" b="1" dirty="0"/>
              <a:t>swimmer</a:t>
            </a:r>
            <a:r>
              <a:rPr lang="en-US" sz="2400" dirty="0"/>
              <a:t> and mostly depend on ocean current.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In Swarm, Two type of motion can be observed.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Active Motion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Passive Motion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A </a:t>
            </a:r>
            <a:r>
              <a:rPr lang="en-US" sz="2400" b="1" i="1" dirty="0"/>
              <a:t>“time control mechanism</a:t>
            </a:r>
            <a:r>
              <a:rPr lang="en-US" sz="2400" dirty="0"/>
              <a:t>” use to switch between types of movement.</a:t>
            </a:r>
          </a:p>
        </p:txBody>
      </p:sp>
      <p:pic>
        <p:nvPicPr>
          <p:cNvPr id="11" name="Picture 2" descr="https://i.pinimg.com/564x/2d/ca/0a/2dca0aef7d3eafa7f3f75e27d31412f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886" y="1256499"/>
            <a:ext cx="3196981" cy="480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65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0" y="-46498"/>
            <a:ext cx="12192000" cy="88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800"/>
            </a:pPr>
            <a:r>
              <a:rPr lang="en-US" sz="3733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Jellyfish Search (JS) optimizer</a:t>
            </a: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29134" cy="5018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867">
                <a:solidFill>
                  <a:schemeClr val="tx1"/>
                </a:solidFill>
              </a:rPr>
              <a:pPr>
                <a:buSzPts val="1400"/>
              </a:pPr>
              <a:t>9</a:t>
            </a:fld>
            <a:endParaRPr sz="1867" dirty="0">
              <a:solidFill>
                <a:schemeClr val="tx1"/>
              </a:solidFill>
            </a:endParaRPr>
          </a:p>
        </p:txBody>
      </p:sp>
      <p:pic>
        <p:nvPicPr>
          <p:cNvPr id="10" name="Picture 6" descr="https://lh4.googleusercontent.com/nMIaYv-zOFdTCYoUPyk56Rcq2VJ0tmqDtAeWsWRAO5pH2JHYA2AGYSPJiu4rY7murMqj9i0dB9fmuiCmsia8JgpFgGpZCzSWUT8e8SBXQgiUUoVlUvEns47q15SWIPM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44" y="125189"/>
            <a:ext cx="1583362" cy="6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5"/>
            <a:ext cx="831273" cy="8238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04910" y="1152307"/>
            <a:ext cx="60900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Movement with Ocean current</a:t>
            </a:r>
            <a:endParaRPr lang="en-SG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10" y="3037687"/>
            <a:ext cx="3771490" cy="5737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10" y="3669391"/>
            <a:ext cx="4467225" cy="4000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910" y="4127427"/>
            <a:ext cx="6629400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644853" y="6038501"/>
                <a:ext cx="68929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[N.B: </a:t>
                </a:r>
                <a:r>
                  <a:rPr lang="en-US" dirty="0"/>
                  <a:t>After sensitivity analysis in numerical experiments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SG" dirty="0" smtClean="0"/>
                  <a:t>=3 was found]</a:t>
                </a:r>
                <a:endParaRPr lang="en-SG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853" y="6038501"/>
                <a:ext cx="6892913" cy="369332"/>
              </a:xfrm>
              <a:prstGeom prst="rect">
                <a:avLst/>
              </a:prstGeom>
              <a:blipFill>
                <a:blip r:embed="rId9"/>
                <a:stretch>
                  <a:fillRect l="-796" t="-10000" b="-2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695458" y="3171083"/>
            <a:ext cx="155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………1</a:t>
            </a:r>
            <a:endParaRPr lang="en-SG" dirty="0"/>
          </a:p>
        </p:txBody>
      </p:sp>
      <p:sp>
        <p:nvSpPr>
          <p:cNvPr id="17" name="TextBox 16"/>
          <p:cNvSpPr txBox="1"/>
          <p:nvPr/>
        </p:nvSpPr>
        <p:spPr>
          <a:xfrm>
            <a:off x="5072135" y="3672264"/>
            <a:ext cx="155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………2</a:t>
            </a:r>
            <a:endParaRPr lang="en-SG" dirty="0"/>
          </a:p>
        </p:txBody>
      </p:sp>
      <p:sp>
        <p:nvSpPr>
          <p:cNvPr id="18" name="TextBox 17"/>
          <p:cNvSpPr txBox="1"/>
          <p:nvPr/>
        </p:nvSpPr>
        <p:spPr>
          <a:xfrm>
            <a:off x="7234310" y="4187450"/>
            <a:ext cx="155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….3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976382" y="3178632"/>
                <a:ext cx="36013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Distribution </a:t>
                </a:r>
                <a:r>
                  <a:rPr lang="en-SG" dirty="0" smtClean="0"/>
                  <a:t>coefficient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</a:rPr>
                      <m:t>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SG" dirty="0"/>
                  <a:t> Mean locationof all </a:t>
                </a:r>
                <a:r>
                  <a:rPr lang="en-SG" dirty="0" smtClean="0"/>
                  <a:t>jellyfish</a:t>
                </a:r>
              </a:p>
              <a:p>
                <a:r>
                  <a:rPr lang="en-US" dirty="0"/>
                  <a:t>X* = Jellyfish currently with the </a:t>
                </a:r>
                <a:r>
                  <a:rPr lang="en-US" dirty="0" smtClean="0"/>
                  <a:t>	best </a:t>
                </a:r>
                <a:r>
                  <a:rPr lang="en-US" dirty="0"/>
                  <a:t>location in the swarm</a:t>
                </a:r>
                <a:endParaRPr lang="en-SG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382" y="3178632"/>
                <a:ext cx="3601329" cy="1200329"/>
              </a:xfrm>
              <a:prstGeom prst="rect">
                <a:avLst/>
              </a:prstGeom>
              <a:blipFill>
                <a:blip r:embed="rId10"/>
                <a:stretch>
                  <a:fillRect l="-1354" t="-2538" r="-338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04910" y="2011679"/>
                <a:ext cx="10972801" cy="885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The direction of the ocean current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𝑡𝑟𝑒𝑛𝑑</m:t>
                        </m:r>
                      </m:e>
                    </m:acc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) is determined by averaging all the vectors from each jellyfish in the ocean to jellyfish that is currently in the best location,</a:t>
                </a:r>
                <a:endParaRPr lang="en-SG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0" y="2011679"/>
                <a:ext cx="10972801" cy="885563"/>
              </a:xfrm>
              <a:prstGeom prst="rect">
                <a:avLst/>
              </a:prstGeom>
              <a:blipFill>
                <a:blip r:embed="rId11"/>
                <a:stretch>
                  <a:fillRect l="-833" b="-1517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321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2979</TotalTime>
  <Words>461</Words>
  <Application>Microsoft Office PowerPoint</Application>
  <PresentationFormat>Widescreen</PresentationFormat>
  <Paragraphs>99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Sine Cosine Algorithm</vt:lpstr>
      <vt:lpstr>PowerPoint Presentation</vt:lpstr>
      <vt:lpstr>PowerPoint Presentation</vt:lpstr>
      <vt:lpstr>PowerPoint Presentation</vt:lpstr>
      <vt:lpstr>Jellyfish Search (JS) optimizer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Mahadi Ahammad</dc:creator>
  <cp:lastModifiedBy>HP</cp:lastModifiedBy>
  <cp:revision>164</cp:revision>
  <dcterms:created xsi:type="dcterms:W3CDTF">2021-08-20T17:52:23Z</dcterms:created>
  <dcterms:modified xsi:type="dcterms:W3CDTF">2022-02-19T07:10:41Z</dcterms:modified>
</cp:coreProperties>
</file>